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76" r:id="rId12"/>
    <p:sldId id="271" r:id="rId13"/>
    <p:sldId id="272" r:id="rId14"/>
    <p:sldId id="278" r:id="rId15"/>
    <p:sldId id="279" r:id="rId16"/>
    <p:sldId id="273" r:id="rId17"/>
    <p:sldId id="280" r:id="rId18"/>
    <p:sldId id="274" r:id="rId19"/>
    <p:sldId id="281" r:id="rId20"/>
    <p:sldId id="275" r:id="rId21"/>
    <p:sldId id="283" r:id="rId22"/>
    <p:sldId id="282" r:id="rId23"/>
    <p:sldId id="266" r:id="rId24"/>
  </p:sldIdLst>
  <p:sldSz cx="9144000" cy="6858000" type="screen4x3"/>
  <p:notesSz cx="6934200" cy="9232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391" autoAdjust="0"/>
  </p:normalViewPr>
  <p:slideViewPr>
    <p:cSldViewPr>
      <p:cViewPr>
        <p:scale>
          <a:sx n="66" d="100"/>
          <a:sy n="66" d="100"/>
        </p:scale>
        <p:origin x="-2286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2908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28BC2841-B5A9-4017-A40E-B8054E02D2A3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692150"/>
            <a:ext cx="4616450" cy="3462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82" tIns="46191" rIns="92382" bIns="4619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385628"/>
            <a:ext cx="5547360" cy="4154805"/>
          </a:xfrm>
          <a:prstGeom prst="rect">
            <a:avLst/>
          </a:prstGeom>
        </p:spPr>
        <p:txBody>
          <a:bodyPr vert="horz" lIns="92382" tIns="46191" rIns="92382" bIns="4619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ED03B4D5-84EB-4910-957E-3522DCF26A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3B4D5-84EB-4910-957E-3522DCF26A6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3B4D5-84EB-4910-957E-3522DCF26A6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3B4D5-84EB-4910-957E-3522DCF26A6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3B4D5-84EB-4910-957E-3522DCF26A6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3B4D5-84EB-4910-957E-3522DCF26A6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3B4D5-84EB-4910-957E-3522DCF26A6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3B4D5-84EB-4910-957E-3522DCF26A6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3B4D5-84EB-4910-957E-3522DCF26A6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3B4D5-84EB-4910-957E-3522DCF26A6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Average distance – Down 400 from where</a:t>
            </a:r>
            <a:r>
              <a:rPr lang="en-US" baseline="0" dirty="0" smtClean="0"/>
              <a:t> we started</a:t>
            </a:r>
          </a:p>
          <a:p>
            <a:r>
              <a:rPr lang="en-US" baseline="0" dirty="0" smtClean="0"/>
              <a:t>Inter-Conference Parity – Good, lower than starting point</a:t>
            </a:r>
          </a:p>
          <a:p>
            <a:r>
              <a:rPr lang="en-US" baseline="0" dirty="0" smtClean="0"/>
              <a:t>Intra-</a:t>
            </a:r>
            <a:r>
              <a:rPr lang="en-US" baseline="0" dirty="0" err="1" smtClean="0"/>
              <a:t>Conferenc</a:t>
            </a:r>
            <a:r>
              <a:rPr lang="en-US" baseline="0" dirty="0" smtClean="0"/>
              <a:t> e Parity – Up 4 points from where we started.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3B4D5-84EB-4910-957E-3522DCF26A6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03B4D5-84EB-4910-957E-3522DCF26A6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8969-6518-49A6-9F23-9A736546DFF5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DE61-FE66-4829-BEC0-2B682616C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8969-6518-49A6-9F23-9A736546DFF5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DE61-FE66-4829-BEC0-2B682616C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8969-6518-49A6-9F23-9A736546DFF5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DE61-FE66-4829-BEC0-2B682616C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8969-6518-49A6-9F23-9A736546DFF5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DE61-FE66-4829-BEC0-2B682616C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8969-6518-49A6-9F23-9A736546DFF5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DE61-FE66-4829-BEC0-2B682616C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8969-6518-49A6-9F23-9A736546DFF5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DE61-FE66-4829-BEC0-2B682616C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8969-6518-49A6-9F23-9A736546DFF5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DE61-FE66-4829-BEC0-2B682616C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8969-6518-49A6-9F23-9A736546DFF5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DE61-FE66-4829-BEC0-2B682616C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8969-6518-49A6-9F23-9A736546DFF5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DE61-FE66-4829-BEC0-2B682616C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98969-6518-49A6-9F23-9A736546DFF5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ADE61-FE66-4829-BEC0-2B682616C2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F98969-6518-49A6-9F23-9A736546DFF5}" type="datetimeFigureOut">
              <a:rPr lang="en-US" smtClean="0"/>
              <a:pPr/>
              <a:t>5/2/2011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ADE61-FE66-4829-BEC0-2B682616C2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4" name="Picture 2" descr="http://www.google.com/url?source=imgres&amp;ct=img&amp;q=http://us.123rf.com/400wm/400/400/njnightsky/njnightsky0808/njnightsky080800031/3453491-white-football-yard-markers-on-astro-turf.jpg&amp;sa=X&amp;ei=K126TZCMJILLgQeFlMHTDw&amp;ved=0CAQQ8wc&amp;usg=AFQjCNFaq1Ky2xHSppmPL0cTI8tLgSHxVQ"/>
          <p:cNvPicPr>
            <a:picLocks noChangeAspect="1" noChangeArrowheads="1"/>
          </p:cNvPicPr>
          <p:nvPr userDrawn="1"/>
        </p:nvPicPr>
        <p:blipFill>
          <a:blip r:embed="rId13" cstate="print"/>
          <a:srcRect l="19975" r="60050"/>
          <a:stretch>
            <a:fillRect/>
          </a:stretch>
        </p:blipFill>
        <p:spPr bwMode="auto">
          <a:xfrm>
            <a:off x="0" y="0"/>
            <a:ext cx="914400" cy="68580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gif"/><Relationship Id="rId7" Type="http://schemas.openxmlformats.org/officeDocument/2006/relationships/image" Target="../media/image8.jpeg"/><Relationship Id="rId12" Type="http://schemas.openxmlformats.org/officeDocument/2006/relationships/image" Target="../media/image1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gif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google.com/url?source=imgres&amp;ct=img&amp;q=http://sportige.com/wp-content/uploads/2009/09/stadiums_ucla.jpg&amp;sa=X&amp;ei=vOy6TZjCCIHe0QG534G5BQ&amp;ved=0CAQQ8wc&amp;usg=AFQjCNHVl2VDD4fe0RpNQ6_83f9AeUTwsg"/>
          <p:cNvPicPr>
            <a:picLocks noChangeAspect="1" noChangeArrowheads="1"/>
          </p:cNvPicPr>
          <p:nvPr/>
        </p:nvPicPr>
        <p:blipFill>
          <a:blip r:embed="rId2" cstate="print"/>
          <a:srcRect t="6250" r="1711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://www.google.com/url?source=imgres&amp;ct=img&amp;q=http://www.camppros.com/images/admin/articles/1810/NCAA.gif&amp;sa=X&amp;ei=RFu6TZysAsXJgQeQv9nLDw&amp;ved=0CAQQ8wc4Eg&amp;usg=AFQjCNHADEciDJhCbkcAZI3DiCha8Twwb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457200"/>
            <a:ext cx="1981200" cy="1996324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485556" y="4196477"/>
            <a:ext cx="460104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Ben Golden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Josh Jacoby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Joe Melaragno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066800" y="381000"/>
            <a:ext cx="4572000" cy="22860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600" b="1" dirty="0" smtClean="0">
                <a:ln/>
                <a:solidFill>
                  <a:schemeClr val="accent3"/>
                </a:solidFill>
              </a:rPr>
              <a:t>Optimizing the NCAA Division I-A Football Conferences</a:t>
            </a:r>
            <a:endParaRPr lang="en-US" sz="36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Conferences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010400" y="1123950"/>
          <a:ext cx="1828800" cy="2975610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828800"/>
              </a:tblGrid>
              <a:tr h="157018">
                <a:tc>
                  <a:txBody>
                    <a:bodyPr/>
                    <a:lstStyle/>
                    <a:p>
                      <a:pPr marL="0" indent="0"/>
                      <a:r>
                        <a:rPr lang="en-US" sz="1250" dirty="0" smtClean="0"/>
                        <a:t>Best Conference (MAC)</a:t>
                      </a:r>
                      <a:endParaRPr lang="en-US" sz="1250" dirty="0">
                        <a:latin typeface="+mj-lt"/>
                      </a:endParaRPr>
                    </a:p>
                  </a:txBody>
                  <a:tcPr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Akron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Bowling Green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Buffalo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Central Michigan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Eastern Michigan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Kent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Miami-Ohio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Northern Illinois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Ohio University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Temple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Toledo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Western Michigan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1,461 miles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R="9525" marT="9525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010400" y="4191000"/>
          <a:ext cx="1828800" cy="2013585"/>
        </p:xfrm>
        <a:graphic>
          <a:graphicData uri="http://schemas.openxmlformats.org/drawingml/2006/table">
            <a:tbl>
              <a:tblPr firstRow="1" lastRow="1" bandRow="1">
                <a:tableStyleId>{21E4AEA4-8DFA-4A89-87EB-49C32662AFE0}</a:tableStyleId>
              </a:tblPr>
              <a:tblGrid>
                <a:gridCol w="1828800"/>
              </a:tblGrid>
              <a:tr h="278181">
                <a:tc>
                  <a:txBody>
                    <a:bodyPr/>
                    <a:lstStyle/>
                    <a:p>
                      <a:r>
                        <a:rPr lang="en-US" sz="1250" dirty="0" smtClean="0"/>
                        <a:t>Worst Conference (WAC)</a:t>
                      </a:r>
                      <a:endParaRPr lang="en-US" sz="1250" dirty="0">
                        <a:latin typeface="+mj-lt"/>
                      </a:endParaRPr>
                    </a:p>
                  </a:txBody>
                  <a:tcPr/>
                </a:tc>
              </a:tr>
              <a:tr h="17560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Fresno State</a:t>
                      </a:r>
                    </a:p>
                  </a:txBody>
                  <a:tcPr marR="9525" marT="9525" marB="0" anchor="b"/>
                </a:tc>
              </a:tr>
              <a:tr h="17560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Hawaii</a:t>
                      </a:r>
                    </a:p>
                  </a:txBody>
                  <a:tcPr marR="9525" marT="9525" marB="0" anchor="b"/>
                </a:tc>
              </a:tr>
              <a:tr h="17560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Idaho</a:t>
                      </a:r>
                    </a:p>
                  </a:txBody>
                  <a:tcPr marR="9525" marT="9525" marB="0" anchor="b"/>
                </a:tc>
              </a:tr>
              <a:tr h="17560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Louisiana Tech</a:t>
                      </a:r>
                    </a:p>
                  </a:txBody>
                  <a:tcPr marR="9525" marT="9525" marB="0" anchor="b"/>
                </a:tc>
              </a:tr>
              <a:tr h="17560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Nevada</a:t>
                      </a:r>
                    </a:p>
                  </a:txBody>
                  <a:tcPr marR="9525" marT="9525" marB="0" anchor="b"/>
                </a:tc>
              </a:tr>
              <a:tr h="17560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 Mexico State</a:t>
                      </a:r>
                    </a:p>
                  </a:txBody>
                  <a:tcPr marR="9525" marT="9525" marB="0" anchor="b"/>
                </a:tc>
              </a:tr>
              <a:tr h="17560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San Jose State</a:t>
                      </a:r>
                    </a:p>
                  </a:txBody>
                  <a:tcPr marR="9525" marT="9525" marB="0" anchor="b"/>
                </a:tc>
              </a:tr>
              <a:tr h="17560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Utah State</a:t>
                      </a:r>
                    </a:p>
                  </a:txBody>
                  <a:tcPr marR="9525" marT="9525" marB="0" anchor="b"/>
                </a:tc>
              </a:tr>
              <a:tr h="17560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4,754 miles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R="9525" marT="9525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1128486"/>
          <a:ext cx="5791200" cy="10109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930400"/>
                <a:gridCol w="1930400"/>
                <a:gridCol w="1930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Average Distance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Inter-Conference</a:t>
                      </a:r>
                      <a:r>
                        <a:rPr lang="en-US" sz="1800" baseline="0" dirty="0" smtClean="0"/>
                        <a:t> Parity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Intra-Conference Parity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2,428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6.41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09800"/>
            <a:ext cx="566485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Minimum Distance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010400" y="1123950"/>
          <a:ext cx="1828800" cy="2421255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828800"/>
              </a:tblGrid>
              <a:tr h="157018">
                <a:tc>
                  <a:txBody>
                    <a:bodyPr/>
                    <a:lstStyle/>
                    <a:p>
                      <a:pPr marL="0" indent="0"/>
                      <a:r>
                        <a:rPr lang="en-US" sz="1400" dirty="0" smtClean="0"/>
                        <a:t>Best Conference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Central Michigan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Cincinnati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Indiana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Iowa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Kentucky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Minnesota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NC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Northwestern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Notre Dame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Purdue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1,545 miles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R="9525" marT="9525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010400" y="3806190"/>
          <a:ext cx="1828800" cy="2421255"/>
        </p:xfrm>
        <a:graphic>
          <a:graphicData uri="http://schemas.openxmlformats.org/drawingml/2006/table">
            <a:tbl>
              <a:tblPr firstRow="1" lastRow="1" bandRow="1">
                <a:tableStyleId>{21E4AEA4-8DFA-4A89-87EB-49C32662AFE0}</a:tableStyleId>
              </a:tblPr>
              <a:tblGrid>
                <a:gridCol w="1828800"/>
              </a:tblGrid>
              <a:tr h="15701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Worst Conference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Brigham Young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California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Fresno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Hawaii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Nevada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Oregon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Oregon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San Diego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Stanford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UCLA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3,860 miles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R="9525" marT="9525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1128486"/>
          <a:ext cx="5791200" cy="10109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930400"/>
                <a:gridCol w="1930400"/>
                <a:gridCol w="1930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Average Distance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Inter-Conference</a:t>
                      </a:r>
                      <a:r>
                        <a:rPr lang="en-US" sz="1800" baseline="0" dirty="0" smtClean="0"/>
                        <a:t> Parity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Intra-Conference Parity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2,526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3.70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9.80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9848" y="2209800"/>
            <a:ext cx="566485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Minimum Inter-Conference Parity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010400" y="1123950"/>
          <a:ext cx="1828800" cy="2421255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828800"/>
              </a:tblGrid>
              <a:tr h="157018">
                <a:tc>
                  <a:txBody>
                    <a:bodyPr/>
                    <a:lstStyle/>
                    <a:p>
                      <a:pPr marL="0" indent="0"/>
                      <a:r>
                        <a:rPr lang="en-US" sz="1400" dirty="0" smtClean="0"/>
                        <a:t>Best Conference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Arizona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Central Michigan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Florida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Hawaii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Kansas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Kentucky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Ohio University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Toledo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Wisconsin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Wyoming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8.14 Predictor</a:t>
                      </a:r>
                      <a:r>
                        <a:rPr lang="en-US" sz="1200" b="1" i="0" u="none" strike="noStrike" baseline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 St Dev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R="9525" marT="9525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010400" y="3806190"/>
          <a:ext cx="1828800" cy="2421255"/>
        </p:xfrm>
        <a:graphic>
          <a:graphicData uri="http://schemas.openxmlformats.org/drawingml/2006/table">
            <a:tbl>
              <a:tblPr firstRow="1" lastRow="1" bandRow="1">
                <a:tableStyleId>{21E4AEA4-8DFA-4A89-87EB-49C32662AFE0}</a:tableStyleId>
              </a:tblPr>
              <a:tblGrid>
                <a:gridCol w="1828800"/>
              </a:tblGrid>
              <a:tr h="15701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Worst Conference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East Carolina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Florida Atlantic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Idaho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Maryland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Michigan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Oklahoma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Penn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San Jose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Utah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Washington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13.31 Predictor St Dev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R="9525" marT="9525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1128486"/>
          <a:ext cx="5791200" cy="10109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930400"/>
                <a:gridCol w="1930400"/>
                <a:gridCol w="1930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Average Distance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Inter-Conference</a:t>
                      </a:r>
                      <a:r>
                        <a:rPr lang="en-US" sz="1800" baseline="0" dirty="0" smtClean="0"/>
                        <a:t> Parity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Intra-Conference Parity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4,576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10.62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212848"/>
            <a:ext cx="566485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Minimum Intra-Conference Parity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010400" y="1123950"/>
          <a:ext cx="1828800" cy="2421255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828800"/>
              </a:tblGrid>
              <a:tr h="157018">
                <a:tc>
                  <a:txBody>
                    <a:bodyPr/>
                    <a:lstStyle/>
                    <a:p>
                      <a:pPr marL="0" indent="0"/>
                      <a:r>
                        <a:rPr lang="en-US" sz="1400" dirty="0" smtClean="0"/>
                        <a:t>Best Conference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Arizona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Brigham Young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Georgia Tech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Kansas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Maryland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Missouri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NC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Oklahoma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South Carolina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UCLA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0.7216 Predictor St Dev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R="9525" marT="9525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010400" y="3806190"/>
          <a:ext cx="1828800" cy="2421255"/>
        </p:xfrm>
        <a:graphic>
          <a:graphicData uri="http://schemas.openxmlformats.org/drawingml/2006/table">
            <a:tbl>
              <a:tblPr firstRow="1" lastRow="1" bandRow="1">
                <a:tableStyleId>{21E4AEA4-8DFA-4A89-87EB-49C32662AFE0}</a:tableStyleId>
              </a:tblPr>
              <a:tblGrid>
                <a:gridCol w="1828800"/>
              </a:tblGrid>
              <a:tr h="15701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Worst Conference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Florida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LSU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Miami-Florida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Ohio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Oklahoma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Oregon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Penn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Southern California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Texas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Virginia Tech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3.4111 Predictor St Dev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R="9525" marT="9525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1128486"/>
          <a:ext cx="5791200" cy="10109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930400"/>
                <a:gridCol w="1930400"/>
                <a:gridCol w="1930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Average Distance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Inter-Conference</a:t>
                      </a:r>
                      <a:r>
                        <a:rPr lang="en-US" sz="1800" baseline="0" dirty="0" smtClean="0"/>
                        <a:t> Parity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Intra-Conference Parity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4,782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10.54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1.47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9848" y="2209800"/>
            <a:ext cx="566485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the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1"/>
            <a:ext cx="7696200" cy="5029199"/>
          </a:xfrm>
        </p:spPr>
        <p:txBody>
          <a:bodyPr>
            <a:normAutofit/>
          </a:bodyPr>
          <a:lstStyle/>
          <a:p>
            <a:r>
              <a:rPr lang="en-US" dirty="0" smtClean="0"/>
              <a:t>Didn’t beat the existing average distance.</a:t>
            </a:r>
          </a:p>
          <a:p>
            <a:r>
              <a:rPr lang="en-US" dirty="0" smtClean="0"/>
              <a:t>Vast majority of schools are near the Mississippi River or east of it</a:t>
            </a:r>
          </a:p>
          <a:p>
            <a:r>
              <a:rPr lang="en-US" dirty="0" smtClean="0"/>
              <a:t>Hawaii causes a lot of problems</a:t>
            </a:r>
          </a:p>
          <a:p>
            <a:pPr lvl="1"/>
            <a:r>
              <a:rPr lang="en-US" dirty="0" smtClean="0"/>
              <a:t>Perhaps we can eliminate Hawaii from the equation?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the Hawaii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1"/>
            <a:ext cx="7696200" cy="5029199"/>
          </a:xfrm>
        </p:spPr>
        <p:txBody>
          <a:bodyPr>
            <a:normAutofit/>
          </a:bodyPr>
          <a:lstStyle/>
          <a:p>
            <a:r>
              <a:rPr lang="en-US" dirty="0" smtClean="0"/>
              <a:t>Hand picked nine schools to join Conference 12 with Hawaii</a:t>
            </a:r>
          </a:p>
          <a:p>
            <a:r>
              <a:rPr lang="en-US" dirty="0" smtClean="0"/>
              <a:t>Re-ran evolutionary solver, minimizing average distance traveled by the remaining 110 teams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Minimum Distance (Hawaii Model)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010400" y="1123950"/>
          <a:ext cx="1828800" cy="2421255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828800"/>
              </a:tblGrid>
              <a:tr h="157018">
                <a:tc>
                  <a:txBody>
                    <a:bodyPr/>
                    <a:lstStyle/>
                    <a:p>
                      <a:pPr marL="0" indent="0"/>
                      <a:r>
                        <a:rPr lang="en-US" sz="1400" dirty="0" smtClean="0"/>
                        <a:t>Best Conference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Cincinnati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Duke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East Carolina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Navy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North Carolina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Ohio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Penn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Temple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Virginia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West Virginia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1,178 miles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R="9525" marT="9525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010400" y="3806190"/>
          <a:ext cx="1828800" cy="2421255"/>
        </p:xfrm>
        <a:graphic>
          <a:graphicData uri="http://schemas.openxmlformats.org/drawingml/2006/table">
            <a:tbl>
              <a:tblPr firstRow="1" lastRow="1" bandRow="1">
                <a:tableStyleId>{21E4AEA4-8DFA-4A89-87EB-49C32662AFE0}</a:tableStyleId>
              </a:tblPr>
              <a:tblGrid>
                <a:gridCol w="1828800"/>
              </a:tblGrid>
              <a:tr h="15701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Worst Conference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Air Force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Arizona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Brigham Young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Iowa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Kansas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 Mexico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North Texas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Oregon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TCU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Utah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3,434 miles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R="9525" marT="9525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1128486"/>
          <a:ext cx="5791200" cy="10109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930400"/>
                <a:gridCol w="1930400"/>
                <a:gridCol w="1930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Average Distance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Inter-Conference</a:t>
                      </a:r>
                      <a:r>
                        <a:rPr lang="en-US" sz="1800" baseline="0" dirty="0" smtClean="0"/>
                        <a:t> Parity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Intra-Conference Parity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2,028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10.37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212848"/>
            <a:ext cx="566485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we beat solver?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excluding Hawaii from solver, we improved by 498 miles and beat the status quo by 400 miles</a:t>
            </a:r>
          </a:p>
          <a:p>
            <a:r>
              <a:rPr lang="en-US" dirty="0" smtClean="0"/>
              <a:t>Pattern is emerging that longitude is much more important than latitude</a:t>
            </a:r>
          </a:p>
          <a:p>
            <a:r>
              <a:rPr lang="en-US" dirty="0" smtClean="0"/>
              <a:t>What if we sorted by longitude and then tweaked by hand?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Minimum Distance by Hand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010400" y="1123950"/>
          <a:ext cx="1828800" cy="2421255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828800"/>
              </a:tblGrid>
              <a:tr h="157018">
                <a:tc>
                  <a:txBody>
                    <a:bodyPr/>
                    <a:lstStyle/>
                    <a:p>
                      <a:pPr marL="0" indent="0"/>
                      <a:r>
                        <a:rPr lang="en-US" sz="1400" dirty="0" smtClean="0"/>
                        <a:t>Best Conference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Akron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Bowling Green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Eastern Michigan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Kent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Michigan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Ohio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Ohio University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Pittsburgh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Toledo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West Virginia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606 miles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R="9525" marT="9525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010400" y="3806190"/>
          <a:ext cx="1828800" cy="2421255"/>
        </p:xfrm>
        <a:graphic>
          <a:graphicData uri="http://schemas.openxmlformats.org/drawingml/2006/table">
            <a:tbl>
              <a:tblPr firstRow="1" lastRow="1" bandRow="1">
                <a:tableStyleId>{21E4AEA4-8DFA-4A89-87EB-49C32662AFE0}</a:tableStyleId>
              </a:tblPr>
              <a:tblGrid>
                <a:gridCol w="1828800"/>
              </a:tblGrid>
              <a:tr h="15701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Worst Conference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Arizona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California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Fresno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Hawaii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San Diego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San Jose State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Southern California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Stanford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UCLA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UNLV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3,376 miles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R="9525" marT="9525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1128486"/>
          <a:ext cx="5791200" cy="10109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930400"/>
                <a:gridCol w="1930400"/>
                <a:gridCol w="1930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Average Distance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Inter-Conference</a:t>
                      </a:r>
                      <a:r>
                        <a:rPr lang="en-US" sz="1800" baseline="0" dirty="0" smtClean="0"/>
                        <a:t> Parity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Intra-Conference Parity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1,293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9.96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12848"/>
            <a:ext cx="566485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this the best answer?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Average distance down to 1,293 miles nearly halving the status quo.</a:t>
            </a:r>
          </a:p>
          <a:p>
            <a:r>
              <a:rPr lang="en-US" dirty="0" smtClean="0"/>
              <a:t>Intra-Conference parity is 9.96, 3.5 points higher than we started with.</a:t>
            </a:r>
          </a:p>
          <a:p>
            <a:r>
              <a:rPr lang="en-US" dirty="0" smtClean="0"/>
              <a:t>What if we combine our manual solution with solver?</a:t>
            </a:r>
          </a:p>
          <a:p>
            <a:pPr lvl="1"/>
            <a:r>
              <a:rPr lang="en-US" dirty="0" smtClean="0"/>
              <a:t>Keep the six western most conferences but re-run solver with the other 60 schools minimizing Intra-Conference parity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Current Situation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11 Conferences</a:t>
            </a:r>
          </a:p>
          <a:p>
            <a:pPr lvl="1"/>
            <a:r>
              <a:rPr lang="en-US" dirty="0" smtClean="0"/>
              <a:t>ACC, Big 12, Big East, Big Ten, C-USA, MAC, Mountain West, Pac-10, SEC, Sun Belt, WAC</a:t>
            </a:r>
          </a:p>
          <a:p>
            <a:r>
              <a:rPr lang="en-US" dirty="0" smtClean="0"/>
              <a:t>4 Independents: </a:t>
            </a:r>
          </a:p>
          <a:p>
            <a:pPr lvl="1"/>
            <a:r>
              <a:rPr lang="en-US" dirty="0" smtClean="0"/>
              <a:t>Army, Navy, Notre Dame, BYU</a:t>
            </a:r>
          </a:p>
          <a:p>
            <a:r>
              <a:rPr lang="en-US" dirty="0" smtClean="0"/>
              <a:t>120 Total Teams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Plan is to transition to 12 Conferences </a:t>
            </a:r>
          </a:p>
          <a:p>
            <a:pPr>
              <a:buNone/>
            </a:pPr>
            <a:r>
              <a:rPr lang="en-US" dirty="0" smtClean="0"/>
              <a:t>of 10 teams each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098" name="Picture 2" descr="http://images.google.com/url?source=imgres&amp;ct=img&amp;q=http://collegebaseball360.com/wp-content/uploads/2010/02/SEC.gif&amp;sa=X&amp;ei=Dei6TafkIIuO0QG90sDcBQ&amp;ved=0CAQQ8wc&amp;usg=AFQjCNGYciGB8dUoM-OFyq6-9TXyiZVj1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152400"/>
            <a:ext cx="838200" cy="838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http://images.google.com/url?source=imgres&amp;ct=img&amp;q=http://media.scout.com/Media/Image/17/176857.jpg&amp;sa=X&amp;ei=Nui6TYeJCOXq0QHGmtTvBQ&amp;ved=0CAQQ8wc&amp;usg=AFQjCNF-MIEUJly4AezOr0BzlJHqH36Zy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2901" y="1143000"/>
            <a:ext cx="888999" cy="106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4" name="Picture 8" descr="http://images.google.com/url?source=imgres&amp;ct=img&amp;q=http://www.utexas.edu/know/images/2010/big12_conference/img.promo360.jpg&amp;sa=X&amp;ei=Zei6TZXcA-ri0gHFpci4BQ&amp;ved=0CAQQ8wc&amp;usg=AFQjCNEHRfq7WE4YZid507t6bJEwPPi8D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5994400"/>
            <a:ext cx="1066800" cy="71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6" name="Picture 10" descr="http://images.google.com/url?source=imgres&amp;ct=img&amp;q=http://1.bp.blogspot.com/_OIsXg3BDygc/TMXN46jepNI/AAAAAAAAAJg/rQlm30AuNXw/s320/big_east_conference.png&amp;sa=X&amp;ei=hui6TdSxD_Hp0QGisPnjBQ&amp;ved=0CAQQ8wc&amp;usg=AFQjCNFCHZ-vcffyDSR94sC9B_vA_gxqS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6019800"/>
            <a:ext cx="1083732" cy="6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10" name="Picture 14" descr="http://images.google.com/url?source=imgres&amp;ct=img&amp;q=http://rumorsandrants.com/wp-content/uploads/2010/06/Big-Ten-Logo.jpg&amp;sa=X&amp;ei=pui6TYnCCurh0QHtyNTeBQ&amp;ved=0CAQQ8wc&amp;usg=AFQjCNGHUvioxVCFO7DMnMGLH5qvD-b9u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6044374"/>
            <a:ext cx="990600" cy="661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12" name="Picture 16" descr="http://images.google.com/url?source=imgres&amp;ct=img&amp;q=http://www.west-point.org/users/usma1989/46256/images/cusa/CORP4C.JPG&amp;sa=X&amp;ei=6Oi6TbfxLufY0QGy8cHUBQ&amp;ved=0CAQQ8wc&amp;usg=AFQjCNFovhFI1VS5eksZOcny7MhzYWX_YQ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6019800"/>
            <a:ext cx="1041206" cy="6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16" name="Picture 20" descr="http://images.google.com/url?source=imgres&amp;ct=img&amp;q=http://cdn.bleacherreport.net/images_root/slides/photos/000/506/151/logo-mac-conference.s600x600_display_image.jpg%3F1289878611&amp;sa=X&amp;ei=Lem6TdzhAsfa0QHe99DUBQ&amp;ved=0CAQQ8wc&amp;usg=AFQjCNEBSkcl_oXTBUL3NBGA5rcatqDrFQ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001000" y="2438400"/>
            <a:ext cx="838200" cy="838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18" name="Picture 22" descr="http://images.google.com/url?source=imgres&amp;ct=img&amp;q=http://www.alohaupdate.com/wp-content/uploads/2010/12/20091209004132MountainWestConference_100.jpg.png&amp;sa=X&amp;ei=XOm6TamAHcPy0gGRhJjQCw&amp;ved=0CAQQ8wc&amp;usg=AFQjCNEjkpzX-ij6MBqsdowVTI_fHRCfww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001000" y="3505200"/>
            <a:ext cx="914400" cy="860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20" name="Picture 24" descr="http://images.google.com/url?source=imgres&amp;ct=img&amp;q=http://www.sportspagemagazine.com/content/bm.pix/ncaa_pac10_300-5.s600x600.gif&amp;sa=X&amp;ei=kem6TZuBIoLs0gGjxrXaBQ&amp;ved=0CAQQ8wc&amp;usg=AFQjCNExCdPp9XP8AZdwgZaodwBThdFVy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01000" y="4572000"/>
            <a:ext cx="914400" cy="91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22" name="Picture 26" descr="http://images.google.com/url?source=imgres&amp;ct=img&amp;q=http://www.fauowlaccess.com/CMSfiles/logos/SunBeltLogo.gif&amp;sa=X&amp;ei=wOm6TYL7Fobi0QGRk5XPBQ&amp;ved=0CAQQ8wc&amp;usg=AFQjCNFqlMlggkexcWyO-y9sMCD6SX2YSw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15000" y="6007608"/>
            <a:ext cx="1066800" cy="621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24" name="Picture 28" descr="http://images.google.com/url?source=imgres&amp;ct=img&amp;q=http://fresnobeehive.com/sportsbuzz/wac-logo.jpg&amp;sa=X&amp;ei=5em6TY_yBOHw0gH124DaBQ&amp;ved=0CAQQ8wc&amp;usg=AFQjCNHLwezrkMHg_4_XujgQ69R8sP4zrA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6019800"/>
            <a:ext cx="1300975" cy="53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010400" y="1123950"/>
          <a:ext cx="1828800" cy="2421255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828800"/>
              </a:tblGrid>
              <a:tr h="157018">
                <a:tc>
                  <a:txBody>
                    <a:bodyPr/>
                    <a:lstStyle/>
                    <a:p>
                      <a:pPr marL="0" indent="0"/>
                      <a:r>
                        <a:rPr lang="en-US" sz="1400" dirty="0" smtClean="0"/>
                        <a:t>Best Conference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Bowling Green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Cincinnati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Connecticut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Illinois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Indiana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Miami-Ohio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Northwestern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Rutgers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Syracuse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Toledo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2.73 Predictor St Dev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R="9525" marT="9525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010400" y="3806190"/>
          <a:ext cx="1828800" cy="2421255"/>
        </p:xfrm>
        <a:graphic>
          <a:graphicData uri="http://schemas.openxmlformats.org/drawingml/2006/table">
            <a:tbl>
              <a:tblPr firstRow="1" lastRow="1" bandRow="1">
                <a:tableStyleId>{21E4AEA4-8DFA-4A89-87EB-49C32662AFE0}</a:tableStyleId>
              </a:tblPr>
              <a:tblGrid>
                <a:gridCol w="1828800"/>
              </a:tblGrid>
              <a:tr h="15701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Worst Conference</a:t>
                      </a:r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Baylor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Houston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North Texas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Oklahoma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Rice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SMU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TCU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Texas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Texas A&amp;M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Tulsa</a:t>
                      </a:r>
                    </a:p>
                  </a:txBody>
                  <a:tcPr marR="9525" marT="9525" marB="0" anchor="b"/>
                </a:tc>
              </a:tr>
              <a:tr h="1570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13.13 Predictor St Dev</a:t>
                      </a:r>
                      <a:endParaRPr lang="en-US" sz="12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R="9525" marT="9525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90600" y="1128486"/>
          <a:ext cx="5791200" cy="10109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930400"/>
                <a:gridCol w="1930400"/>
                <a:gridCol w="1930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Average Distance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Inter-Conference</a:t>
                      </a:r>
                      <a:r>
                        <a:rPr lang="en-US" sz="1800" baseline="0" dirty="0" smtClean="0"/>
                        <a:t> Parity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Intra-Conference Parity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1,676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7.07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9848" y="2212848"/>
            <a:ext cx="566485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Statistics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89659" y="2514600"/>
          <a:ext cx="7597140" cy="229933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948941"/>
                <a:gridCol w="1066800"/>
                <a:gridCol w="1750613"/>
                <a:gridCol w="1830786"/>
              </a:tblGrid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Scenario</a:t>
                      </a: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Average Distance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/>
                        <a:t>Inter-Conference </a:t>
                      </a:r>
                      <a:r>
                        <a:rPr lang="en-US" sz="1600" u="none" strike="noStrike" dirty="0"/>
                        <a:t>Parity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/>
                        <a:t>Intra-Conference </a:t>
                      </a:r>
                      <a:r>
                        <a:rPr lang="en-US" sz="1600" u="none" strike="noStrike" dirty="0"/>
                        <a:t>Parity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/>
                        <a:t>Existing Conferences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2,428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8.52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6.41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/>
                        <a:t>Minimum Distance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2,526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3.70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9.80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/>
                        <a:t>Inter-Conference </a:t>
                      </a:r>
                      <a:r>
                        <a:rPr lang="en-US" sz="1600" u="none" strike="noStrike" dirty="0"/>
                        <a:t>Parity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4,576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0.03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10.62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/>
                        <a:t>Intra-Conference </a:t>
                      </a:r>
                      <a:r>
                        <a:rPr lang="en-US" sz="1600" u="none" strike="noStrike" dirty="0"/>
                        <a:t>Parity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4,782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10.54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1.47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/>
                        <a:t>Minimum Distance </a:t>
                      </a:r>
                      <a:r>
                        <a:rPr lang="en-US" sz="1600" u="none" strike="noStrike" dirty="0" smtClean="0"/>
                        <a:t>(Hawaii</a:t>
                      </a:r>
                      <a:r>
                        <a:rPr lang="en-US" sz="1600" u="none" strike="noStrike" baseline="0" dirty="0" smtClean="0"/>
                        <a:t> Model</a:t>
                      </a:r>
                      <a:r>
                        <a:rPr lang="en-US" sz="1600" u="none" strike="noStrike" dirty="0" smtClean="0"/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2,028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2.19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10.37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/>
                        <a:t>Minimum Distance (by hand)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1,293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3.13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9.96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/>
                        <a:t>Recommendation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1,676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/>
                        <a:t>7.20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/>
                        <a:t>7.07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430" marR="11430" marT="1143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1066800" y="3933372"/>
          <a:ext cx="7772400" cy="271272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246611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Conference 7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Conference 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Conference 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Conference 10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Conference 11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Conference 12</a:t>
                      </a:r>
                      <a:endParaRPr lang="en-US" sz="1000" dirty="0"/>
                    </a:p>
                  </a:txBody>
                  <a:tcPr/>
                </a:tc>
              </a:tr>
              <a:tr h="246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Alabama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Arkansas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Baylor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Air Force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Boise State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Arizona State</a:t>
                      </a:r>
                    </a:p>
                  </a:txBody>
                  <a:tcPr marL="9525" marR="9525" marT="9525" marB="0" anchor="b"/>
                </a:tc>
              </a:tr>
              <a:tr h="246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Louisiana Tech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Iowa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Houston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Arizona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Brigham Young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California</a:t>
                      </a:r>
                    </a:p>
                  </a:txBody>
                  <a:tcPr marL="9525" marR="9525" marT="9525" marB="0" anchor="b"/>
                </a:tc>
              </a:tr>
              <a:tr h="246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Louisiana-Lafayette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Iowa State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North Texas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Colorado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Idaho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Fresno State</a:t>
                      </a:r>
                    </a:p>
                  </a:txBody>
                  <a:tcPr marL="9525" marR="9525" marT="9525" marB="0" anchor="b"/>
                </a:tc>
              </a:tr>
              <a:tr h="246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Louisiana-Monroe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Kansas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Oklahoma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Colorado State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Nevada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Hawaii</a:t>
                      </a:r>
                    </a:p>
                  </a:txBody>
                  <a:tcPr marL="9525" marR="9525" marT="9525" marB="0" anchor="b"/>
                </a:tc>
              </a:tr>
              <a:tr h="246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LSU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Kansas State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Rice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 Mexico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Oregon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San Diego State</a:t>
                      </a:r>
                    </a:p>
                  </a:txBody>
                  <a:tcPr marL="9525" marR="9525" marT="9525" marB="0" anchor="b"/>
                </a:tc>
              </a:tr>
              <a:tr h="246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Mississippi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Minnesota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SMU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 Mexico State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Oregon State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San Jose State</a:t>
                      </a:r>
                    </a:p>
                  </a:txBody>
                  <a:tcPr marL="9525" marR="9525" marT="9525" marB="0" anchor="b"/>
                </a:tc>
              </a:tr>
              <a:tr h="246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Mississippi State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Missouri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TCU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Oklahoma State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Utah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Southern California</a:t>
                      </a:r>
                    </a:p>
                  </a:txBody>
                  <a:tcPr marL="9525" marR="9525" marT="9525" marB="0" anchor="b"/>
                </a:tc>
              </a:tr>
              <a:tr h="246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Southern Miss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Nebraska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Texas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Texas Tech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Utah State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Stanford</a:t>
                      </a:r>
                    </a:p>
                  </a:txBody>
                  <a:tcPr marL="9525" marR="9525" marT="9525" marB="0" anchor="b"/>
                </a:tc>
              </a:tr>
              <a:tr h="246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Tulane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Northern Illinois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Texas A&amp;M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UTEP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Washington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UCLA</a:t>
                      </a:r>
                    </a:p>
                  </a:txBody>
                  <a:tcPr marL="9525" marR="9525" marT="9525" marB="0" anchor="b"/>
                </a:tc>
              </a:tr>
              <a:tr h="246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UAB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Wisconsin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Tulsa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Wyoming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Washington State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UNLV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Conferences</a:t>
            </a:r>
            <a:endParaRPr lang="en-US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1066800" y="1144453"/>
          <a:ext cx="7772400" cy="23635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211974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Conference 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Conference 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Conference 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Conference 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Conference 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Conference 6</a:t>
                      </a:r>
                      <a:endParaRPr lang="en-US" sz="1000" dirty="0"/>
                    </a:p>
                  </a:txBody>
                  <a:tcPr/>
                </a:tc>
              </a:tr>
              <a:tr h="211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Arkansas State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East Carolina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Auburn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Akron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Bowling Green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Boston College</a:t>
                      </a:r>
                    </a:p>
                  </a:txBody>
                  <a:tcPr marL="9525" marR="9525" marT="9525" marB="0" anchor="b"/>
                </a:tc>
              </a:tr>
              <a:tr h="211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Central Florida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Georgia Tech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Clemson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Army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Cincinnati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Maryland</a:t>
                      </a:r>
                    </a:p>
                  </a:txBody>
                  <a:tcPr marL="9525" marR="9525" marT="9525" marB="0" anchor="b"/>
                </a:tc>
              </a:tr>
              <a:tr h="211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Duke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Kentucky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Florida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 State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Connecticut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Michigan</a:t>
                      </a:r>
                    </a:p>
                  </a:txBody>
                  <a:tcPr marL="9525" marR="9525" marT="9525" marB="0" anchor="b"/>
                </a:tc>
              </a:tr>
              <a:tr h="211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Fla. International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Navy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Florida State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Buffalo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Illinois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Michigan State</a:t>
                      </a:r>
                    </a:p>
                  </a:txBody>
                  <a:tcPr marL="9525" marR="9525" marT="9525" marB="0" anchor="b"/>
                </a:tc>
              </a:tr>
              <a:tr h="211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Florida Atlantic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NC State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Georgia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Central Michigan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Indiana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Notre Dame</a:t>
                      </a:r>
                    </a:p>
                  </a:txBody>
                  <a:tcPr marL="9525" marR="9525" marT="9525" marB="0" anchor="b"/>
                </a:tc>
              </a:tr>
              <a:tr h="211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Marshall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North Carolina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Louisville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Eastern Michigan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Miami-Ohio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Ohio State</a:t>
                      </a:r>
                    </a:p>
                  </a:txBody>
                  <a:tcPr marL="9525" marR="9525" marT="9525" marB="0" anchor="b"/>
                </a:tc>
              </a:tr>
              <a:tr h="211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Memphis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South Florida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Miami-Florida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Kent State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Northwestern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Penn State</a:t>
                      </a:r>
                    </a:p>
                  </a:txBody>
                  <a:tcPr marL="9525" marR="9525" marT="9525" marB="0" anchor="b"/>
                </a:tc>
              </a:tr>
              <a:tr h="211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Middle Tennessee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Vanderbilt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South Carolina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Ohio University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Rutgers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Pittsburgh</a:t>
                      </a:r>
                    </a:p>
                  </a:txBody>
                  <a:tcPr marL="9525" marR="9525" marT="9525" marB="0" anchor="b"/>
                </a:tc>
              </a:tr>
              <a:tr h="211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Troy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Virginia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Tennessee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Syracuse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Purdue</a:t>
                      </a:r>
                    </a:p>
                  </a:txBody>
                  <a:tcPr marL="9525" marR="9525" marT="9525" marB="0" anchor="b"/>
                </a:tc>
              </a:tr>
              <a:tr h="211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Western Kentucky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Wake Forest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Virginia Tech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Western Michigan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Toledo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West Virginia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Does Not Factor:</a:t>
            </a:r>
          </a:p>
          <a:p>
            <a:pPr lvl="1"/>
            <a:r>
              <a:rPr lang="en-US" dirty="0" smtClean="0"/>
              <a:t>Rivalry Games</a:t>
            </a:r>
          </a:p>
          <a:p>
            <a:pPr lvl="1"/>
            <a:r>
              <a:rPr lang="en-US" dirty="0" smtClean="0"/>
              <a:t>Super Conferences</a:t>
            </a:r>
          </a:p>
          <a:p>
            <a:pPr lvl="1"/>
            <a:r>
              <a:rPr lang="en-US" dirty="0" smtClean="0"/>
              <a:t>Alternate transportation methods (Assumes each mile is equally costly)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Goal: To optimize the </a:t>
            </a:r>
            <a:r>
              <a:rPr lang="en-US" dirty="0" smtClean="0"/>
              <a:t>conferences</a:t>
            </a:r>
          </a:p>
          <a:p>
            <a:r>
              <a:rPr lang="en-US" dirty="0" smtClean="0"/>
              <a:t>Factors:</a:t>
            </a:r>
          </a:p>
          <a:p>
            <a:pPr lvl="1"/>
            <a:r>
              <a:rPr lang="en-US" dirty="0" smtClean="0"/>
              <a:t>Average Distance Traveled</a:t>
            </a:r>
          </a:p>
          <a:p>
            <a:pPr lvl="1"/>
            <a:r>
              <a:rPr lang="en-US" dirty="0" smtClean="0"/>
              <a:t>Inter-Conference Parity</a:t>
            </a:r>
          </a:p>
          <a:p>
            <a:pPr lvl="1"/>
            <a:r>
              <a:rPr lang="en-US" dirty="0" smtClean="0"/>
              <a:t>Intra-Conference Parity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Gathering Information: Distance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Google Earth to Find Stadium Longitude, Latitude Coordinates</a:t>
            </a:r>
          </a:p>
        </p:txBody>
      </p:sp>
      <p:pic>
        <p:nvPicPr>
          <p:cNvPr id="15362" name="Picture 2" descr="http://images.google.com/url?source=imgres&amp;ct=img&amp;q=http://robertclewis.files.wordpress.com/2008/05/google-earth.jpg&amp;sa=X&amp;ei=TOq6Tc-jLaPr0gGTypHdBQ&amp;ved=0CAQQ8wc4Eg&amp;usg=AFQjCNGGb3vFPuQOrmcBLKc0tRwIoLUHU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829334"/>
            <a:ext cx="1752600" cy="15241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4" name="Picture 4" descr="http://images.google.com/url?source=imgres&amp;ct=img&amp;q=http://askatechteacher.com/wp-content/uploads/2010/12/Google-Earth-logo.jpg&amp;sa=X&amp;ei=Zuq6Tc-CCeW10QG667W_BQ&amp;ved=0CAQQ8wc&amp;usg=AFQjCNE3PAG0H3_7ly7uacFYsIWcd8fh-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524000"/>
            <a:ext cx="1219200" cy="1219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 cstate="print"/>
          <a:srcRect l="1250" t="4000" r="22500" b="13000"/>
          <a:stretch>
            <a:fillRect/>
          </a:stretch>
        </p:blipFill>
        <p:spPr bwMode="auto">
          <a:xfrm>
            <a:off x="4247003" y="2895600"/>
            <a:ext cx="4592197" cy="3124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4572000"/>
            <a:ext cx="3157028" cy="1934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Gathering Information: Distance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696200" cy="48768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Calculated Distance Using Great Circle Formula</a:t>
            </a:r>
          </a:p>
          <a:p>
            <a:pPr lvl="1"/>
            <a:r>
              <a:rPr lang="en-US" dirty="0"/>
              <a:t> </a:t>
            </a:r>
            <a:endParaRPr lang="en-US" dirty="0" smtClean="0"/>
          </a:p>
          <a:p>
            <a:pPr lvl="2"/>
            <a:r>
              <a:rPr lang="en-US" sz="1600" dirty="0" smtClean="0"/>
              <a:t>=Sheet1!$B$33*((2*ASIN(SQRT((SIN((RADIANS(VLOOKUP($A6,Sheet1!$C$2:$H$31,3)*24)-RADIANS(VLOOKUP(V$1,Sheet1!$C$2:$H$31,3)*24))/2)^2)+COS(RADIANS(VLOOKUP($A6,Sheet1!$C$2:$H$31,3)*24))*COS(RADIANS(VLOOKUP(V$1,Sheet1!$C$2:$H$31,3)*24))*(SIN((RADIANS(VLOOKUP($A6,Sheet1!$C$2:$H$31,5)*24)-RADIANS(VLOOKUP(V$1,Sheet1!$C$2:$H$31,5)*24))/2)^2)))))</a:t>
            </a:r>
            <a:endParaRPr lang="en-US" sz="1600" dirty="0"/>
          </a:p>
        </p:txBody>
      </p:sp>
      <p:pic>
        <p:nvPicPr>
          <p:cNvPr id="18434" name="Picture 2" descr="sphericalang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727202"/>
            <a:ext cx="4724400" cy="771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4" cstate="print"/>
          <a:srcRect t="15000" r="1250" b="5000"/>
          <a:stretch>
            <a:fillRect/>
          </a:stretch>
        </p:blipFill>
        <p:spPr bwMode="auto">
          <a:xfrm>
            <a:off x="2438400" y="4038600"/>
            <a:ext cx="5334000" cy="27007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Gathering Information: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Criteria for performance ranking</a:t>
            </a:r>
          </a:p>
          <a:p>
            <a:pPr lvl="1"/>
            <a:r>
              <a:rPr lang="en-US" dirty="0" err="1" smtClean="0"/>
              <a:t>Sagarin</a:t>
            </a:r>
            <a:r>
              <a:rPr lang="en-US" dirty="0" smtClean="0"/>
              <a:t> Predictor</a:t>
            </a:r>
          </a:p>
          <a:p>
            <a:pPr lvl="2"/>
            <a:r>
              <a:rPr lang="en-US" dirty="0" smtClean="0"/>
              <a:t>Widely accepted metric of performance</a:t>
            </a:r>
          </a:p>
          <a:p>
            <a:pPr lvl="2"/>
            <a:r>
              <a:rPr lang="en-US" dirty="0" smtClean="0"/>
              <a:t>Performance is measured using an average of </a:t>
            </a:r>
            <a:r>
              <a:rPr lang="en-US" dirty="0" err="1" smtClean="0"/>
              <a:t>Sagarin</a:t>
            </a:r>
            <a:r>
              <a:rPr lang="en-US" dirty="0" smtClean="0"/>
              <a:t> Predictor from past 10 years (to normalize performance)</a:t>
            </a:r>
          </a:p>
          <a:p>
            <a:r>
              <a:rPr lang="en-US" dirty="0" smtClean="0"/>
              <a:t>Inter-Conference Parity – Standard deviation of the conferences’ average performance</a:t>
            </a:r>
          </a:p>
          <a:p>
            <a:r>
              <a:rPr lang="en-US" dirty="0" smtClean="0"/>
              <a:t>Intra-Conference Parity – Average of the standard deviations of the performance of each team within each conference</a:t>
            </a:r>
          </a:p>
          <a:p>
            <a:endParaRPr lang="en-US" dirty="0"/>
          </a:p>
        </p:txBody>
      </p:sp>
      <p:pic>
        <p:nvPicPr>
          <p:cNvPr id="19458" name="Picture 2" descr="http://2.bp.blogspot.com/_UZImdYAiry8/TQh69lBBChI/AAAAAAAAVWI/uUlZ_67oM-Y/s400/USA_Tod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1296923"/>
            <a:ext cx="1676400" cy="9890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Gathering Information: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performed a VLOOKUP of each schools average </a:t>
            </a:r>
            <a:r>
              <a:rPr lang="en-US" dirty="0" err="1" smtClean="0"/>
              <a:t>Sagarin</a:t>
            </a:r>
            <a:r>
              <a:rPr lang="en-US" dirty="0" smtClean="0"/>
              <a:t> ranking</a:t>
            </a:r>
          </a:p>
          <a:p>
            <a:pPr lvl="1"/>
            <a:r>
              <a:rPr lang="en-US" dirty="0" smtClean="0"/>
              <a:t>This is aggregated by conference using both average and standard deviation methodology </a:t>
            </a:r>
          </a:p>
          <a:p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161183"/>
            <a:ext cx="8094663" cy="715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Instructing Solver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1"/>
            <a:ext cx="7696200" cy="19811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Each team was labeled with unique 1-120 integer</a:t>
            </a:r>
          </a:p>
          <a:p>
            <a:r>
              <a:rPr lang="en-US" dirty="0" smtClean="0"/>
              <a:t>There were 12 Conferences of 10 teams each labeled</a:t>
            </a:r>
          </a:p>
          <a:p>
            <a:r>
              <a:rPr lang="en-US" dirty="0" smtClean="0"/>
              <a:t>Evolutionary solver is instructed to assign each team one of the 120 integer slots</a:t>
            </a:r>
          </a:p>
          <a:p>
            <a:r>
              <a:rPr lang="en-US" dirty="0" smtClean="0"/>
              <a:t>Optimize based on previously described metrics</a:t>
            </a:r>
          </a:p>
          <a:p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581400"/>
            <a:ext cx="3621087" cy="263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to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1"/>
            <a:ext cx="7696200" cy="17526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	Evolutionary solver ran 3 times, one for each objective to get idea of what minimums are reasonable</a:t>
            </a:r>
          </a:p>
          <a:p>
            <a:endParaRPr lang="en-US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10000"/>
            <a:ext cx="8153400" cy="1795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852</TotalTime>
  <Words>1169</Words>
  <Application>Microsoft Office PowerPoint</Application>
  <PresentationFormat>On-screen Show (4:3)</PresentationFormat>
  <Paragraphs>462</Paragraphs>
  <Slides>23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The Current Situation</vt:lpstr>
      <vt:lpstr>Decision Modeling</vt:lpstr>
      <vt:lpstr>Gathering Information: Distance</vt:lpstr>
      <vt:lpstr>Gathering Information: Distance</vt:lpstr>
      <vt:lpstr>Gathering Information: Performance</vt:lpstr>
      <vt:lpstr>Gathering Information: Performance</vt:lpstr>
      <vt:lpstr>Instructing Solver</vt:lpstr>
      <vt:lpstr>Getting to Results</vt:lpstr>
      <vt:lpstr>Existing Conferences</vt:lpstr>
      <vt:lpstr>Minimum Distance</vt:lpstr>
      <vt:lpstr>Minimum Inter-Conference Parity</vt:lpstr>
      <vt:lpstr>Minimum Intra-Conference Parity</vt:lpstr>
      <vt:lpstr>Analyzing the results</vt:lpstr>
      <vt:lpstr>Solving the Hawaii Issue</vt:lpstr>
      <vt:lpstr>Minimum Distance (Hawaii Model)</vt:lpstr>
      <vt:lpstr>Can we beat solver?</vt:lpstr>
      <vt:lpstr>Minimum Distance by Hand</vt:lpstr>
      <vt:lpstr>Is this the best answer?</vt:lpstr>
      <vt:lpstr>Recommendation</vt:lpstr>
      <vt:lpstr>Summary Statistics</vt:lpstr>
      <vt:lpstr>Final Conferences</vt:lpstr>
      <vt:lpstr>Modeling Problems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Shuey</dc:creator>
  <cp:lastModifiedBy>Ben Golden</cp:lastModifiedBy>
  <cp:revision>48</cp:revision>
  <dcterms:created xsi:type="dcterms:W3CDTF">2011-04-29T06:29:49Z</dcterms:created>
  <dcterms:modified xsi:type="dcterms:W3CDTF">2011-05-02T15:36:02Z</dcterms:modified>
</cp:coreProperties>
</file>